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B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EEF3FF"/>
                </a:solidFill>
              </a:defRPr>
            </a:pPr>
            <a:r>
              <a:t>AMIF v1.0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0352" y="841248"/>
            <a:ext cx="10789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94A3B8"/>
                </a:solidFill>
              </a:defRPr>
            </a:pPr>
            <a:r>
              <a:t>Autonomous Multi-Modal Intelligence Fabric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85800" y="1508760"/>
            <a:ext cx="3383280" cy="1371600"/>
          </a:xfrm>
          <a:prstGeom prst="roundRect">
            <a:avLst/>
          </a:prstGeom>
          <a:solidFill>
            <a:srgbClr val="11182B"/>
          </a:solidFill>
          <a:ln>
            <a:solidFill>
              <a:srgbClr val="67E8F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618488"/>
            <a:ext cx="3108960" cy="11887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67E8F9"/>
                </a:solidFill>
              </a:defRPr>
            </a:pPr>
            <a:r>
              <a:t>Core Product Loop</a:t>
            </a:r>
          </a:p>
          <a:p>
            <a:pPr>
              <a:defRPr sz="1050">
                <a:solidFill>
                  <a:srgbClr val="EEF3FF"/>
                </a:solidFill>
              </a:defRPr>
            </a:pPr>
            <a:r>
              <a:t>Detect -&gt; Normalize -&gt; Correlate -&gt; Retrieve -&gt; Reason -&gt; Guard -&gt; Alert -&gt; Explain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434840" y="1508760"/>
            <a:ext cx="3383280" cy="1371600"/>
          </a:xfrm>
          <a:prstGeom prst="roundRect">
            <a:avLst/>
          </a:prstGeom>
          <a:solidFill>
            <a:srgbClr val="11182B"/>
          </a:solidFill>
          <a:ln>
            <a:solidFill>
              <a:srgbClr val="A78B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0" y="1618488"/>
            <a:ext cx="3108960" cy="11887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A78BFA"/>
                </a:solidFill>
              </a:defRPr>
            </a:pPr>
            <a:r>
              <a:t>Primary Domain</a:t>
            </a:r>
          </a:p>
          <a:p>
            <a:pPr>
              <a:defRPr sz="1050">
                <a:solidFill>
                  <a:srgbClr val="EEF3FF"/>
                </a:solidFill>
              </a:defRPr>
            </a:pPr>
            <a:r>
              <a:t>Industrial safety, maintenance, security operations, and smart facilities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183879" y="1508760"/>
            <a:ext cx="3108960" cy="1371600"/>
          </a:xfrm>
          <a:prstGeom prst="roundRect">
            <a:avLst/>
          </a:prstGeom>
          <a:solidFill>
            <a:srgbClr val="11182B"/>
          </a:solidFill>
          <a:ln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321040" y="1618488"/>
            <a:ext cx="2834640" cy="11887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34D399"/>
                </a:solidFill>
              </a:defRPr>
            </a:pPr>
            <a:r>
              <a:t>Project Type</a:t>
            </a:r>
          </a:p>
          <a:p>
            <a:pPr>
              <a:defRPr sz="1050">
                <a:solidFill>
                  <a:srgbClr val="EEF3FF"/>
                </a:solidFill>
              </a:defRPr>
            </a:pPr>
            <a:r>
              <a:t>Senior-level full-stack AI architecture MVP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3429000"/>
            <a:ext cx="10789920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Senior-level full-stack AI architecture project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Industrial safety, incident intelligence, predictive maintenance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Core loop: Detect -&gt; Correlate -&gt; Retrieve -&gt; Reason -&gt; Guard -&gt; Alert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94A3B8"/>
                </a:solidFill>
              </a:defRPr>
            </a:pPr>
            <a:r>
              <a:t>AMIF v1.0 - Complete Project Presentation - 1/14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B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EEF3FF"/>
                </a:solidFill>
              </a:defRPr>
            </a:pPr>
            <a:r>
              <a:t>Security and Governance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325880"/>
            <a:ext cx="10789920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JWT authentication and password hashing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RBAC roles: Admin, Operator, Analyst, Viewer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Audit logs for events, actions, incidents, and agent runs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Guardrails block risky actions requiring human approval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94A3B8"/>
                </a:solidFill>
              </a:defRPr>
            </a:pPr>
            <a:r>
              <a:t>AMIF v1.0 - Complete Project Presentation - 10/14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B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EEF3FF"/>
                </a:solidFill>
              </a:defRPr>
            </a:pPr>
            <a:r>
              <a:t>Observability and Deployment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325880"/>
            <a:ext cx="10789920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Health and metrics endpoints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Prometheus and Grafana in Docker Compose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System stats API displayed in dashboard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Docker Compose local deployment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Kubernetes starter manifests included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94A3B8"/>
                </a:solidFill>
              </a:defRPr>
            </a:pPr>
            <a:r>
              <a:t>AMIF v1.0 - Complete Project Presentation - 11/14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B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EEF3FF"/>
                </a:solidFill>
              </a:defRPr>
            </a:pPr>
            <a:r>
              <a:t>Current Limitations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325880"/>
            <a:ext cx="10789920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AI services are mock/deterministic boundaries in MVP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Processing is in-process, not yet a Redpanda worker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Qdrant/Redis are infra-ready but not fully integrated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External integrations are action stubs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Migrations and full tests are future 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94A3B8"/>
                </a:solidFill>
              </a:defRPr>
            </a:pPr>
            <a:r>
              <a:t>AMIF v1.0 - Complete Project Presentation - 12/14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B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EEF3FF"/>
                </a:solidFill>
              </a:defRPr>
            </a:pPr>
            <a:r>
              <a:t>Roadmap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325880"/>
            <a:ext cx="10789920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Add FastStream + Redpanda worker and DLQ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Integrate YOLO, Whisper, BGE embeddings, Qdrant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Replace deterministic workflow with LangGraph and LLM gateway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Add Slack/Jira/ServiceNow/SAP integrations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Add OpenTelemetry, Alembic, tests, Helm, and load testing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94A3B8"/>
                </a:solidFill>
              </a:defRPr>
            </a:pPr>
            <a:r>
              <a:t>AMIF v1.0 - Complete Project Presentation - 13/14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B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EEF3FF"/>
                </a:solidFill>
              </a:defRPr>
            </a:pPr>
            <a:r>
              <a:t>Resume Value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325880"/>
            <a:ext cx="10789920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Demonstrates senior system design and full-stack implementation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Covers event-driven architecture, RAG, agentic workflows, memory fabric, governance, and observability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Provides a polished operator console and runnable demo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Strong FAANG-style architecture and portfolio case study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94A3B8"/>
                </a:solidFill>
              </a:defRPr>
            </a:pPr>
            <a:r>
              <a:t>AMIF v1.0 - Complete Project Presentation - 14/14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B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EEF3FF"/>
                </a:solidFill>
              </a:defRPr>
            </a:pPr>
            <a:r>
              <a:t>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325880"/>
            <a:ext cx="10789920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Operational signals are fragmented across cameras, sensors, audio, documents, and enterprise systems.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Operators receive isolated alerts without evidence-backed context.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Root-cause investigation is slow, manual, and hard to audit.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Autonomous actions require governance and human approval controls.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94A3B8"/>
                </a:solidFill>
              </a:defRPr>
            </a:pPr>
            <a:r>
              <a:t>AMIF v1.0 - Complete Project Presentation - 2/14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B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EEF3FF"/>
                </a:solidFill>
              </a:defRPr>
            </a:pPr>
            <a:r>
              <a:t>Solution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325880"/>
            <a:ext cx="10789920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AMIF turns multimodal signals into explainable incident intelligence.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It correlates camera, sensor, audio, document, and manual/API events.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It retrieves relevant manuals and prior context using semantic memory.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It runs an auditable agent workflow and produces safe action recommendations.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94A3B8"/>
                </a:solidFill>
              </a:defRPr>
            </a:pPr>
            <a:r>
              <a:t>AMIF v1.0 - Complete Project Presentation - 3/14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B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EEF3FF"/>
                </a:solidFill>
              </a:defRPr>
            </a:pPr>
            <a:r>
              <a:t>High-Level Architecture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11480" y="1828800"/>
            <a:ext cx="1508760" cy="1874519"/>
          </a:xfrm>
          <a:prstGeom prst="roundRect">
            <a:avLst/>
          </a:prstGeom>
          <a:solidFill>
            <a:srgbClr val="11182B"/>
          </a:solidFill>
          <a:ln>
            <a:solidFill>
              <a:srgbClr val="67E8F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938528"/>
            <a:ext cx="1234439" cy="16916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67E8F9"/>
                </a:solidFill>
              </a:defRPr>
            </a:pPr>
            <a:r>
              <a:t>Sources</a:t>
            </a:r>
          </a:p>
          <a:p>
            <a:pPr>
              <a:defRPr sz="1050">
                <a:solidFill>
                  <a:srgbClr val="EEF3FF"/>
                </a:solidFill>
              </a:defRPr>
            </a:pPr>
            <a:r>
              <a:t>Cameras</a:t>
            </a:r>
            <a:br/>
            <a:r>
              <a:t>Sensors</a:t>
            </a:r>
            <a:br/>
            <a:r>
              <a:t>Audio</a:t>
            </a:r>
            <a:br/>
            <a:r>
              <a:t>Docs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075688" y="1828800"/>
            <a:ext cx="1508760" cy="1874519"/>
          </a:xfrm>
          <a:prstGeom prst="roundRect">
            <a:avLst/>
          </a:prstGeom>
          <a:solidFill>
            <a:srgbClr val="11182B"/>
          </a:solidFill>
          <a:ln>
            <a:solidFill>
              <a:srgbClr val="67E8F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12848" y="1938528"/>
            <a:ext cx="1234439" cy="16916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67E8F9"/>
                </a:solidFill>
              </a:defRPr>
            </a:pPr>
            <a:r>
              <a:t>Ingest</a:t>
            </a:r>
          </a:p>
          <a:p>
            <a:pPr>
              <a:defRPr sz="1050">
                <a:solidFill>
                  <a:srgbClr val="EEF3FF"/>
                </a:solidFill>
              </a:defRPr>
            </a:pPr>
            <a:r>
              <a:t>FastAPI</a:t>
            </a:r>
            <a:br/>
            <a:r>
              <a:t>Connectors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739896" y="1828800"/>
            <a:ext cx="1508760" cy="1874519"/>
          </a:xfrm>
          <a:prstGeom prst="roundRect">
            <a:avLst/>
          </a:prstGeom>
          <a:solidFill>
            <a:srgbClr val="11182B"/>
          </a:solidFill>
          <a:ln>
            <a:solidFill>
              <a:srgbClr val="67E8F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877056" y="1938528"/>
            <a:ext cx="1234439" cy="16916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67E8F9"/>
                </a:solidFill>
              </a:defRPr>
            </a:pPr>
            <a:r>
              <a:t>Bus</a:t>
            </a:r>
          </a:p>
          <a:p>
            <a:pPr>
              <a:defRPr sz="1050">
                <a:solidFill>
                  <a:srgbClr val="EEF3FF"/>
                </a:solidFill>
              </a:defRPr>
            </a:pPr>
            <a:r>
              <a:t>Redpanda</a:t>
            </a:r>
            <a:br/>
            <a:r>
              <a:t>Topics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04104" y="1828800"/>
            <a:ext cx="1508760" cy="1874519"/>
          </a:xfrm>
          <a:prstGeom prst="roundRect">
            <a:avLst/>
          </a:prstGeom>
          <a:solidFill>
            <a:srgbClr val="11182B"/>
          </a:solidFill>
          <a:ln>
            <a:solidFill>
              <a:srgbClr val="67E8F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541264" y="1938528"/>
            <a:ext cx="1234439" cy="16916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67E8F9"/>
                </a:solidFill>
              </a:defRPr>
            </a:pPr>
            <a:r>
              <a:t>Process</a:t>
            </a:r>
          </a:p>
          <a:p>
            <a:pPr>
              <a:defRPr sz="1050">
                <a:solidFill>
                  <a:srgbClr val="EEF3FF"/>
                </a:solidFill>
              </a:defRPr>
            </a:pPr>
            <a:r>
              <a:t>Validate</a:t>
            </a:r>
            <a:br/>
            <a:r>
              <a:t>Correlate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068312" y="1828800"/>
            <a:ext cx="1508760" cy="1874519"/>
          </a:xfrm>
          <a:prstGeom prst="roundRect">
            <a:avLst/>
          </a:prstGeom>
          <a:solidFill>
            <a:srgbClr val="11182B"/>
          </a:solidFill>
          <a:ln>
            <a:solidFill>
              <a:srgbClr val="67E8F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205472" y="1938528"/>
            <a:ext cx="1234439" cy="16916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67E8F9"/>
                </a:solidFill>
              </a:defRPr>
            </a:pPr>
            <a:r>
              <a:t>Memory</a:t>
            </a:r>
          </a:p>
          <a:p>
            <a:pPr>
              <a:defRPr sz="1050">
                <a:solidFill>
                  <a:srgbClr val="EEF3FF"/>
                </a:solidFill>
              </a:defRPr>
            </a:pPr>
            <a:r>
              <a:t>Postgres</a:t>
            </a:r>
            <a:br/>
            <a:r>
              <a:t>Qdrant</a:t>
            </a:r>
            <a:br/>
            <a:r>
              <a:t>Redis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732520" y="1828800"/>
            <a:ext cx="1508760" cy="1874519"/>
          </a:xfrm>
          <a:prstGeom prst="roundRect">
            <a:avLst/>
          </a:prstGeom>
          <a:solidFill>
            <a:srgbClr val="11182B"/>
          </a:solidFill>
          <a:ln>
            <a:solidFill>
              <a:srgbClr val="67E8F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869680" y="1938528"/>
            <a:ext cx="1234439" cy="16916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67E8F9"/>
                </a:solidFill>
              </a:defRPr>
            </a:pPr>
            <a:r>
              <a:t>Agents</a:t>
            </a:r>
          </a:p>
          <a:p>
            <a:pPr>
              <a:defRPr sz="1050">
                <a:solidFill>
                  <a:srgbClr val="EEF3FF"/>
                </a:solidFill>
              </a:defRPr>
            </a:pPr>
            <a:r>
              <a:t>Investigate</a:t>
            </a:r>
            <a:br/>
            <a:r>
              <a:t>Plan</a:t>
            </a:r>
            <a:br/>
            <a:r>
              <a:t>Guard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0396728" y="1828800"/>
            <a:ext cx="1508760" cy="1874519"/>
          </a:xfrm>
          <a:prstGeom prst="roundRect">
            <a:avLst/>
          </a:prstGeom>
          <a:solidFill>
            <a:srgbClr val="11182B"/>
          </a:solidFill>
          <a:ln>
            <a:solidFill>
              <a:srgbClr val="67E8F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533888" y="1938528"/>
            <a:ext cx="1234439" cy="16916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500" b="1">
                <a:solidFill>
                  <a:srgbClr val="67E8F9"/>
                </a:solidFill>
              </a:defRPr>
            </a:pPr>
            <a:r>
              <a:t>UI</a:t>
            </a:r>
          </a:p>
          <a:p>
            <a:pPr>
              <a:defRPr sz="1050">
                <a:solidFill>
                  <a:srgbClr val="EEF3FF"/>
                </a:solidFill>
              </a:defRPr>
            </a:pPr>
            <a:r>
              <a:t>Console</a:t>
            </a:r>
            <a:br/>
            <a:r>
              <a:t>Audit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94A3B8"/>
                </a:solidFill>
              </a:defRPr>
            </a:pPr>
            <a:r>
              <a:t>AMIF v1.0 - Complete Project Presentation - 4/14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B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EEF3FF"/>
                </a:solidFill>
              </a:defRPr>
            </a:pPr>
            <a:r>
              <a:t>Implemented Backend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325880"/>
            <a:ext cx="10789920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FastAPI gateway with JWT auth and RBAC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SQLAlchemy models for users, events, incidents, alerts, documents, agent runs, actions, audit logs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Event ingestion, processing, anomaly derivation, and incident correlation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Document chunking and deterministic semantic search fallback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Agent runtime and guardrail workflow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94A3B8"/>
                </a:solidFill>
              </a:defRPr>
            </a:pPr>
            <a:r>
              <a:t>AMIF v1.0 - Complete Project Presentation - 5/14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B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EEF3FF"/>
                </a:solidFill>
              </a:defRPr>
            </a:pPr>
            <a:r>
              <a:t>Frontend Console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325880"/>
            <a:ext cx="10789920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Advanced vanilla-JS single-page dashboard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Animated KPIs, command palette, live refresh, theme toggle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Incident command center, event explorer, RAG UI, agent trace viewer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Interactive SVG knowledge graph, observability, security, audit screens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94A3B8"/>
                </a:solidFill>
              </a:defRPr>
            </a:pPr>
            <a:r>
              <a:t>AMIF v1.0 - Complete Project Presentation - 6/14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B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EEF3FF"/>
                </a:solidFill>
              </a:defRPr>
            </a:pPr>
            <a:r>
              <a:t>AI Components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325880"/>
            <a:ext cx="10789920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Vision AI boundary: YOLO/RT-DETR style detection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Audio AI boundary: Whisper-style transcription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Document AI: OCR/chunking/embeddings pipeline boundary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RAG: semantic retrieval over manuals and incident evidence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Agentic AI: Observer, Retriever, Investigator, Planner, Guard, Executor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Safety AI: Llama Guard-style policy checks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94A3B8"/>
                </a:solidFill>
              </a:defRPr>
            </a:pPr>
            <a:r>
              <a:t>AMIF v1.0 - Complete Project Presentation - 7/14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B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EEF3FF"/>
                </a:solidFill>
              </a:defRPr>
            </a:pPr>
            <a:r>
              <a:t>Demo Scenario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325880"/>
            <a:ext cx="10789920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Upload Machine A safety manual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Emit forklift detection from restricted zone camera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Emit overheating sensor reading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Derive temperature anomaly and correlate events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Create high-severity incident and alert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Run agent investigation and display evidence-backed 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94A3B8"/>
                </a:solidFill>
              </a:defRPr>
            </a:pPr>
            <a:r>
              <a:t>AMIF v1.0 - Complete Project Presentation - 8/14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70B1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EEF3FF"/>
                </a:solidFill>
              </a:defRPr>
            </a:pPr>
            <a:r>
              <a:t>Memory Fabric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1325880"/>
            <a:ext cx="10789920" cy="5120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PostgreSQL/SQLite: durable source of truth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Redis-ready: recent events and active incident context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Qdrant-ready: semantic memory for manuals and past incidents</a:t>
            </a:r>
          </a:p>
          <a:p>
            <a:pPr>
              <a:spcAft>
                <a:spcPts val="800"/>
              </a:spcAft>
              <a:defRPr sz="1800">
                <a:solidFill>
                  <a:srgbClr val="EEF3FF"/>
                </a:solidFill>
              </a:defRPr>
            </a:pPr>
            <a:r>
              <a:t>Neo4j-style endpoint: Incident-Event-Machine-Zone-Document graph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6446520"/>
            <a:ext cx="1115568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94A3B8"/>
                </a:solidFill>
              </a:defRPr>
            </a:pPr>
            <a:r>
              <a:t>AMIF v1.0 - Complete Project Presentation - 9/14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